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4130" r:id="rId2"/>
    <p:sldId id="4132" r:id="rId3"/>
    <p:sldId id="4133" r:id="rId4"/>
    <p:sldId id="3969" r:id="rId5"/>
    <p:sldId id="4143" r:id="rId6"/>
    <p:sldId id="4146" r:id="rId7"/>
    <p:sldId id="4147" r:id="rId8"/>
    <p:sldId id="4148" r:id="rId9"/>
    <p:sldId id="4137" r:id="rId10"/>
    <p:sldId id="4150" r:id="rId11"/>
    <p:sldId id="4149" r:id="rId12"/>
    <p:sldId id="4151" r:id="rId13"/>
    <p:sldId id="4152" r:id="rId14"/>
    <p:sldId id="4153" r:id="rId15"/>
    <p:sldId id="4154" r:id="rId16"/>
    <p:sldId id="4155" r:id="rId17"/>
    <p:sldId id="4140" r:id="rId18"/>
    <p:sldId id="4156" r:id="rId19"/>
  </p:sldIdLst>
  <p:sldSz cx="12192000" cy="6858000"/>
  <p:notesSz cx="6858000" cy="9144000"/>
  <p:embeddedFontLst>
    <p:embeddedFont>
      <p:font typeface="CoFo Sans" panose="020B0604020202020204" charset="-52"/>
      <p:regular r:id="rId22"/>
      <p:bold r:id="rId23"/>
      <p:italic r:id="rId24"/>
      <p:boldItalic r:id="rId25"/>
    </p:embeddedFont>
    <p:embeddedFont>
      <p:font typeface="CoFo Sans Medium" panose="020B0604020202020204" charset="-52"/>
      <p:regular r:id="rId26"/>
      <p: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9E"/>
    <a:srgbClr val="007BFC"/>
    <a:srgbClr val="FFFFFF"/>
    <a:srgbClr val="000000"/>
    <a:srgbClr val="007DFF"/>
    <a:srgbClr val="0088FF"/>
    <a:srgbClr val="1485FC"/>
    <a:srgbClr val="9DB1CF"/>
    <a:srgbClr val="DFE5EF"/>
    <a:srgbClr val="AFC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92" autoAdjust="0"/>
    <p:restoredTop sz="96327"/>
  </p:normalViewPr>
  <p:slideViewPr>
    <p:cSldViewPr snapToGrid="0">
      <p:cViewPr varScale="1">
        <p:scale>
          <a:sx n="87" d="100"/>
          <a:sy n="87" d="100"/>
        </p:scale>
        <p:origin x="81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/>
          <p:cNvPicPr/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</p:sldLayoutIdLst>
  <p:transition spd="med"/>
  <p:txStyles>
    <p:titleStyle>
      <a:lvl1pPr marL="0" marR="0" indent="0" algn="l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9pPr>
    </p:titleStyle>
    <p:bodyStyle>
      <a:lvl1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230" y="441325"/>
            <a:ext cx="6252845" cy="4396105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Модель склонности клиента к приобретению </a:t>
            </a:r>
            <a:r>
              <a:rPr lang="ru-RU" sz="6000" b="1" dirty="0" err="1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машиноместа</a:t>
            </a:r>
            <a:endParaRPr lang="ru-RU" altLang="en-US" sz="6000" b="1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Заголовок 1"/>
          <p:cNvSpPr>
            <a:spLocks noGrp="1"/>
          </p:cNvSpPr>
          <p:nvPr/>
        </p:nvSpPr>
        <p:spPr>
          <a:xfrm>
            <a:off x="616518" y="6178951"/>
            <a:ext cx="3408045" cy="31810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ru-RU" altLang="en-US" sz="2000" dirty="0" err="1">
                <a:latin typeface="CoFo Sans (Основной текст)"/>
                <a:cs typeface="Times New Roman" panose="02020603050405020304" charset="0"/>
              </a:rPr>
              <a:t>Пальчак</a:t>
            </a:r>
            <a:r>
              <a:rPr lang="ru-RU" altLang="en-US" sz="2000" dirty="0">
                <a:latin typeface="CoFo Sans (Основной текст)"/>
                <a:cs typeface="Times New Roman" panose="02020603050405020304" charset="0"/>
              </a:rPr>
              <a:t> Тимофей ИСП-23В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5A2E-99EA-B84B-4EDF-3D9C74EED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C640889-2A7A-CFBD-A243-8B7D1E1B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25" y="315576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Модель №2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BFD2B7D-C58F-EA83-6CAE-5A9CB8A64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706" y="963276"/>
            <a:ext cx="8002389" cy="48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1497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1D10E-4273-63AC-61F0-CB9ED4D28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2AE6AD9-692A-B72D-FE7B-B73C44E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27" y="458392"/>
            <a:ext cx="10322916" cy="1194138"/>
          </a:xfrm>
        </p:spPr>
        <p:txBody>
          <a:bodyPr>
            <a:normAutofit/>
          </a:bodyPr>
          <a:lstStyle/>
          <a:p>
            <a:r>
              <a:rPr lang="ru-RU" sz="4000" dirty="0" err="1">
                <a:latin typeface="+mj-lt"/>
                <a:cs typeface="Times New Roman" panose="02020603050405020304" pitchFamily="18" charset="0"/>
              </a:rPr>
              <a:t>Дроп</a:t>
            </a:r>
            <a:r>
              <a:rPr lang="ru-RU" sz="4000" dirty="0">
                <a:latin typeface="+mj-lt"/>
                <a:cs typeface="Times New Roman" panose="02020603050405020304" pitchFamily="18" charset="0"/>
              </a:rPr>
              <a:t> дубликатов и </a:t>
            </a:r>
            <a:r>
              <a:rPr lang="ru-RU" sz="4000" dirty="0" err="1">
                <a:latin typeface="+mj-lt"/>
                <a:cs typeface="Times New Roman" panose="02020603050405020304" pitchFamily="18" charset="0"/>
              </a:rPr>
              <a:t>коррелянтных</a:t>
            </a:r>
            <a:r>
              <a:rPr lang="ru-RU" sz="4000" dirty="0">
                <a:latin typeface="+mj-lt"/>
                <a:cs typeface="Times New Roman" panose="02020603050405020304" pitchFamily="18" charset="0"/>
              </a:rPr>
              <a:t> колонок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64A16F-70A7-B976-7798-59BD4E255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42" y="1338598"/>
            <a:ext cx="10322916" cy="46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015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E85A4-5C38-09C1-24C1-0D863456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172EC4C-1D47-DDD4-FA23-0B1C1B02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76" y="412723"/>
            <a:ext cx="9583522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Проверка на дисбаланс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2FDAA1-DD89-386D-23B7-4E16F4EE6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236" y="956350"/>
            <a:ext cx="6837527" cy="568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21044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1BE53-B20F-57F6-2508-DE0DD7179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D677A66-FF5B-122C-B9AA-7AC2AD0BA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27" y="443710"/>
            <a:ext cx="9583522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Важность колонок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29E534-A549-B2DF-12ED-1B4A41B7C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840" y="1091410"/>
            <a:ext cx="9384320" cy="467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4984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D91F1-A787-9653-E0A3-1FB60B5A8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BF702ED-72A0-19F1-45E6-08EC22EE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9583522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Баланс классов с помощью 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SMOTE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A595B2-AA69-755C-0808-C8780D60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59" y="1269743"/>
            <a:ext cx="8200481" cy="490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9658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C1625-AE90-682E-81D0-5EBB84C6F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8429A2D-9C8E-D63A-20F3-82901209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Модель №3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B4105-A3E0-ED75-8786-59EB382F7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243" y="1269743"/>
            <a:ext cx="7837514" cy="478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388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3409A-252B-14EC-F541-0BEAA0756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E37BE52-520D-D347-0C1B-CF7FDABD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Модель №4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B574B4-5DEF-C796-07FB-FFAAFACB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532" y="1269743"/>
            <a:ext cx="8204936" cy="475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04376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06856A2-CBE8-4660-86A7-22B64FD4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95145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Анализ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48F61E3-931E-610A-8C86-4DC2E8F8A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17" y="1619479"/>
            <a:ext cx="10049366" cy="396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96033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46D5-1B5C-3FBC-2E24-FA47B003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9283680-6EE1-4DB8-5F34-7CC8C2EC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428" y="542880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Вывод: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0079B9-9E81-1B4F-6451-C5E9B1A02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370" y="1531346"/>
            <a:ext cx="6303468" cy="3844886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307BA0-DA66-C9AC-0562-F6576DB5B185}"/>
              </a:ext>
            </a:extLst>
          </p:cNvPr>
          <p:cNvSpPr/>
          <p:nvPr/>
        </p:nvSpPr>
        <p:spPr>
          <a:xfrm>
            <a:off x="488428" y="2713910"/>
            <a:ext cx="5171610" cy="1430179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8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28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Модель №3 самая точная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ru-RU" sz="2800" b="1" dirty="0"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4336256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ABAEE86-9BCF-CF1C-A848-3469C92FBCCD}"/>
              </a:ext>
            </a:extLst>
          </p:cNvPr>
          <p:cNvSpPr/>
          <p:nvPr/>
        </p:nvSpPr>
        <p:spPr>
          <a:xfrm>
            <a:off x="0" y="902368"/>
            <a:ext cx="12073690" cy="505927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B99859E-5300-F3CD-303A-7DAE6BADDB6D}"/>
              </a:ext>
            </a:extLst>
          </p:cNvPr>
          <p:cNvSpPr/>
          <p:nvPr/>
        </p:nvSpPr>
        <p:spPr>
          <a:xfrm>
            <a:off x="480060" y="1995821"/>
            <a:ext cx="6625820" cy="2383631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altLang="en-US" sz="2800" b="1" dirty="0">
                <a:solidFill>
                  <a:schemeClr val="accent6"/>
                </a:solidFill>
                <a:cs typeface="Times New Roman" panose="02020603050405020304" charset="0"/>
              </a:rPr>
              <a:t>Шаги выполнения кейса</a:t>
            </a:r>
            <a:endParaRPr lang="en-US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ru-RU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2800" b="1" dirty="0">
                <a:solidFill>
                  <a:schemeClr val="accent6"/>
                </a:solidFill>
                <a:cs typeface="Times New Roman" panose="02020603050405020304" charset="0"/>
              </a:rPr>
              <a:t>Процесс выполнения шагов кейса</a:t>
            </a:r>
            <a:endParaRPr lang="en-US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ru-RU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28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</a:p>
        </p:txBody>
      </p:sp>
      <p:sp>
        <p:nvSpPr>
          <p:cNvPr id="10" name="Блок-схема: завершение 9"/>
          <p:cNvSpPr/>
          <p:nvPr/>
        </p:nvSpPr>
        <p:spPr>
          <a:xfrm>
            <a:off x="480060" y="281086"/>
            <a:ext cx="4201484" cy="952143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n-ea"/>
                <a:cs typeface="+mn-cs"/>
                <a:sym typeface="CoFo Sans" panose="020B0503030202060203"/>
              </a:rPr>
              <a:t>Содержание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8A86F5-66F0-0B68-F55C-A1F05BE9A505}"/>
              </a:ext>
            </a:extLst>
          </p:cNvPr>
          <p:cNvSpPr/>
          <p:nvPr/>
        </p:nvSpPr>
        <p:spPr>
          <a:xfrm>
            <a:off x="2031931" y="2339340"/>
            <a:ext cx="8128137" cy="217932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ru-RU" sz="3200" dirty="0">
                <a:latin typeface="+mn-lt"/>
                <a:ea typeface="+mn-ea"/>
                <a:cs typeface="Times New Roman" panose="02020603050405020304" charset="0"/>
              </a:rPr>
              <a:t>На основе больших данных о предыдущем опыте взаимодействия с клиентам поиска клиентов, наиболее склонных к приобретению </a:t>
            </a:r>
            <a:r>
              <a:rPr lang="ru-RU" sz="3200" dirty="0" err="1">
                <a:latin typeface="+mn-lt"/>
                <a:ea typeface="+mn-ea"/>
                <a:cs typeface="Times New Roman" panose="02020603050405020304" charset="0"/>
              </a:rPr>
              <a:t>машиноместа</a:t>
            </a:r>
            <a:endParaRPr lang="ru-RU" sz="3200" dirty="0">
              <a:latin typeface="+mn-lt"/>
              <a:ea typeface="+mn-ea"/>
              <a:cs typeface="Times New Roman" panose="020206030504050203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10F76-77B9-2EB3-4287-E4EEB9FF3760}"/>
              </a:ext>
            </a:extLst>
          </p:cNvPr>
          <p:cNvSpPr txBox="1"/>
          <p:nvPr/>
        </p:nvSpPr>
        <p:spPr>
          <a:xfrm>
            <a:off x="537283" y="1661169"/>
            <a:ext cx="609700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3600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Цель работы:</a:t>
            </a:r>
            <a:endParaRPr lang="ru-RU" sz="3600" dirty="0">
              <a:solidFill>
                <a:schemeClr val="accent6"/>
              </a:solidFill>
              <a:latin typeface="+mj-lt"/>
              <a:ea typeface="+mn-ea"/>
              <a:cs typeface="Times New Roman" panose="020206030504050203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E085D-58B9-E950-AB8F-1B04389A2AAB}"/>
              </a:ext>
            </a:extLst>
          </p:cNvPr>
          <p:cNvSpPr txBox="1"/>
          <p:nvPr/>
        </p:nvSpPr>
        <p:spPr>
          <a:xfrm>
            <a:off x="537283" y="568642"/>
            <a:ext cx="6097002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4400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Постановка задачи</a:t>
            </a:r>
            <a:endParaRPr lang="ru-RU" sz="4400" dirty="0">
              <a:solidFill>
                <a:schemeClr val="accent6"/>
              </a:solidFill>
              <a:latin typeface="+mj-lt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Выполнение работы:</a:t>
            </a:r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B40FB197-9F9F-08F4-9008-A2F11C9CEE77}"/>
              </a:ext>
            </a:extLst>
          </p:cNvPr>
          <p:cNvSpPr/>
          <p:nvPr/>
        </p:nvSpPr>
        <p:spPr>
          <a:xfrm>
            <a:off x="9407130" y="4563075"/>
            <a:ext cx="2480400" cy="508463"/>
          </a:xfrm>
          <a:prstGeom prst="roundRect">
            <a:avLst>
              <a:gd name="adj" fmla="val 46280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77CDE4-DBB4-3535-FA2B-4ED18D448D19}"/>
              </a:ext>
            </a:extLst>
          </p:cNvPr>
          <p:cNvSpPr txBox="1"/>
          <p:nvPr/>
        </p:nvSpPr>
        <p:spPr>
          <a:xfrm>
            <a:off x="9627263" y="467424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00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938C7C-7D17-AB44-E7FB-657B9AF47E0C}"/>
              </a:ext>
            </a:extLst>
          </p:cNvPr>
          <p:cNvSpPr txBox="1"/>
          <p:nvPr/>
        </p:nvSpPr>
        <p:spPr>
          <a:xfrm>
            <a:off x="9842018" y="4698201"/>
            <a:ext cx="1702783" cy="278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20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A5972CAD-11C0-33B1-D5AA-E70F66D343A2}"/>
              </a:ext>
            </a:extLst>
          </p:cNvPr>
          <p:cNvSpPr/>
          <p:nvPr/>
        </p:nvSpPr>
        <p:spPr>
          <a:xfrm>
            <a:off x="442914" y="1409750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Определение шагов выполнения задач</a:t>
            </a:r>
            <a:endParaRPr kumimoji="0" lang="ru-RU" sz="16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E99AB-00EF-5E6C-076C-8B0E2307DCAF}"/>
              </a:ext>
            </a:extLst>
          </p:cNvPr>
          <p:cNvSpPr txBox="1"/>
          <p:nvPr/>
        </p:nvSpPr>
        <p:spPr>
          <a:xfrm>
            <a:off x="594025" y="2621605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1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2E343490-82F1-EBDA-9EA8-42BF7B585855}"/>
              </a:ext>
            </a:extLst>
          </p:cNvPr>
          <p:cNvSpPr/>
          <p:nvPr/>
        </p:nvSpPr>
        <p:spPr>
          <a:xfrm>
            <a:off x="3376011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Постройка логической цепочки действий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40726-4DC9-511D-970E-7CC38DB81B01}"/>
              </a:ext>
            </a:extLst>
          </p:cNvPr>
          <p:cNvSpPr txBox="1"/>
          <p:nvPr/>
        </p:nvSpPr>
        <p:spPr>
          <a:xfrm>
            <a:off x="3527122" y="2627603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2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0CE3BE6E-5644-AF23-E8AB-B5315AA1EE28}"/>
              </a:ext>
            </a:extLst>
          </p:cNvPr>
          <p:cNvSpPr/>
          <p:nvPr/>
        </p:nvSpPr>
        <p:spPr>
          <a:xfrm>
            <a:off x="6309108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Поиск алгоритмов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C8A7F-EDE7-4453-B839-8E393DF1DFB5}"/>
              </a:ext>
            </a:extLst>
          </p:cNvPr>
          <p:cNvSpPr txBox="1"/>
          <p:nvPr/>
        </p:nvSpPr>
        <p:spPr>
          <a:xfrm>
            <a:off x="6460219" y="2608720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3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ABC62D4A-AD61-7A4F-D33C-8B058EB80142}"/>
              </a:ext>
            </a:extLst>
          </p:cNvPr>
          <p:cNvSpPr/>
          <p:nvPr/>
        </p:nvSpPr>
        <p:spPr>
          <a:xfrm>
            <a:off x="9242205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Создание </a:t>
            </a:r>
            <a:r>
              <a:rPr lang="en-US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Baseline</a:t>
            </a:r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09A5E5-F5F0-FB98-8D79-2278CA2D7A73}"/>
              </a:ext>
            </a:extLst>
          </p:cNvPr>
          <p:cNvSpPr txBox="1"/>
          <p:nvPr/>
        </p:nvSpPr>
        <p:spPr>
          <a:xfrm>
            <a:off x="9371190" y="2570124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4</a:t>
            </a:r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7B8B9877-89E1-0D95-7BD7-EE93F55638F9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253162" y="2221256"/>
            <a:ext cx="122849" cy="4109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96A21E33-5EAD-5718-E0B2-53BDACD627ED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186259" y="2221256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CF7F79A7-8DDE-865C-5A73-175AB69DF269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9119356" y="2221256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Соединительная линия уступом 50">
            <a:extLst>
              <a:ext uri="{FF2B5EF4-FFF2-40B4-BE49-F238E27FC236}">
                <a16:creationId xmlns:a16="http://schemas.microsoft.com/office/drawing/2014/main" id="{E07C23B4-38AF-2D0F-BB08-49410791B837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rot="5400000">
            <a:off x="5776070" y="-891160"/>
            <a:ext cx="943228" cy="8799291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5D579D37-9140-E28D-DA70-B440F5EA30F9}"/>
              </a:ext>
            </a:extLst>
          </p:cNvPr>
          <p:cNvSpPr/>
          <p:nvPr/>
        </p:nvSpPr>
        <p:spPr>
          <a:xfrm>
            <a:off x="442914" y="398009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Доработка </a:t>
            </a:r>
            <a:r>
              <a:rPr lang="en-US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Baseline</a:t>
            </a:r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A8677-32B1-937A-4AF8-D0B55871F6DE}"/>
              </a:ext>
            </a:extLst>
          </p:cNvPr>
          <p:cNvSpPr txBox="1"/>
          <p:nvPr/>
        </p:nvSpPr>
        <p:spPr>
          <a:xfrm>
            <a:off x="594025" y="518451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5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9E4E6A8B-37B3-28E5-5248-4F446B41514C}"/>
              </a:ext>
            </a:extLst>
          </p:cNvPr>
          <p:cNvSpPr/>
          <p:nvPr/>
        </p:nvSpPr>
        <p:spPr>
          <a:xfrm>
            <a:off x="3376011" y="398009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Формирование готовой работы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2EFCC8-9810-CA11-23B8-2CEAC07D35A4}"/>
              </a:ext>
            </a:extLst>
          </p:cNvPr>
          <p:cNvSpPr txBox="1"/>
          <p:nvPr/>
        </p:nvSpPr>
        <p:spPr>
          <a:xfrm>
            <a:off x="3538022" y="521184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6</a:t>
            </a:r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397EB3E4-AEE0-E3B1-E7D7-F6ABDCC6B5F9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253162" y="4795714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B82B6F63-1E8B-EB2B-52C8-8D7D997B0A14}"/>
              </a:ext>
            </a:extLst>
          </p:cNvPr>
          <p:cNvCxnSpPr>
            <a:stCxn id="21" idx="3"/>
            <a:endCxn id="45" idx="1"/>
          </p:cNvCxnSpPr>
          <p:nvPr/>
        </p:nvCxnSpPr>
        <p:spPr>
          <a:xfrm>
            <a:off x="6186259" y="4795714"/>
            <a:ext cx="3220871" cy="2159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0718582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F91EF41-9A47-4696-B6D6-AFE521FC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1" y="36245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Просмотр предоставленных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786B11-218C-0C4E-B5D9-ACF5E4F7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62" y="1010151"/>
            <a:ext cx="11010727" cy="49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84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95D1-DF2C-9B71-FA6C-97365232C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74E8C98-D907-C148-A3FC-9EB1193A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Количество пропусков в 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DF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B34FE4-3591-C4DF-462B-BB6FFB827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" y="1496271"/>
            <a:ext cx="6092778" cy="45960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C0B2D-B3E6-E853-5063-D237AFE45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496272"/>
            <a:ext cx="6097391" cy="45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6868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AEB54-F952-8872-D9D3-CB7EFCEC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C343B63-AA96-E80D-2251-96C23EBF0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Подготовленные 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DF</a:t>
            </a:r>
            <a:r>
              <a:rPr lang="ru-RU" sz="4000" dirty="0">
                <a:latin typeface="+mj-lt"/>
                <a:cs typeface="Times New Roman" panose="02020603050405020304" pitchFamily="18" charset="0"/>
              </a:rPr>
              <a:t> для 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Baseline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BB87F7-6AA4-680C-C305-77FCF260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" y="1938969"/>
            <a:ext cx="7082205" cy="36810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22D535-533D-CEE0-ADD8-68A1D2158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642" y="1936563"/>
            <a:ext cx="4812592" cy="36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319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A5C31-0DD3-15BA-E907-59EC25C3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1CA3AC2-68AE-DDA5-BB68-09A1D58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Модель №1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347BF2-3350-AF8B-E30B-2C8CAFD0F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734" y="1597447"/>
            <a:ext cx="6578015" cy="381183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45F8E2-68E4-14FC-619A-89CBCB1AB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82" y="1597447"/>
            <a:ext cx="6409153" cy="3811836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D5C55DB9-29E8-FD82-29A3-4CDDB90A3A24}"/>
              </a:ext>
            </a:extLst>
          </p:cNvPr>
          <p:cNvSpPr/>
          <p:nvPr/>
        </p:nvSpPr>
        <p:spPr>
          <a:xfrm>
            <a:off x="2708891" y="5583753"/>
            <a:ext cx="836195" cy="306467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en-US" sz="1800" dirty="0">
                <a:latin typeface="+mn-lt"/>
                <a:ea typeface="+mn-ea"/>
                <a:cs typeface="Times New Roman" panose="02020603050405020304" charset="0"/>
              </a:rPr>
              <a:t>Train</a:t>
            </a:r>
            <a:endParaRPr lang="ru-RU" sz="1800" dirty="0">
              <a:latin typeface="+mn-lt"/>
              <a:ea typeface="+mn-ea"/>
              <a:cs typeface="Times New Roman" panose="02020603050405020304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1940A822-D937-D513-4527-4AEB3081372E}"/>
              </a:ext>
            </a:extLst>
          </p:cNvPr>
          <p:cNvSpPr/>
          <p:nvPr/>
        </p:nvSpPr>
        <p:spPr>
          <a:xfrm>
            <a:off x="8805360" y="5583753"/>
            <a:ext cx="836195" cy="306467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en-US" sz="1800" dirty="0">
                <a:latin typeface="+mn-lt"/>
                <a:ea typeface="+mn-ea"/>
                <a:cs typeface="Times New Roman" panose="02020603050405020304" charset="0"/>
              </a:rPr>
              <a:t>Valid</a:t>
            </a:r>
            <a:endParaRPr lang="ru-RU" sz="1800" dirty="0">
              <a:latin typeface="+mn-lt"/>
              <a:ea typeface="+mn-ea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21455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914704F-4FC2-405F-978B-B065BF29DE12}"/>
              </a:ext>
            </a:extLst>
          </p:cNvPr>
          <p:cNvSpPr/>
          <p:nvPr/>
        </p:nvSpPr>
        <p:spPr>
          <a:xfrm>
            <a:off x="2913556" y="2203135"/>
            <a:ext cx="6364888" cy="2451735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48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Baseline </a:t>
            </a:r>
            <a:r>
              <a:rPr kumimoji="0" lang="ru-RU" sz="48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завершен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ru-RU" sz="4800" b="1" dirty="0">
              <a:sym typeface="CoFo Sans" panose="020B0503030202060203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119</Words>
  <Application>Microsoft Office PowerPoint</Application>
  <PresentationFormat>Широкоэкранный</PresentationFormat>
  <Paragraphs>45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CoFo Sans Medium</vt:lpstr>
      <vt:lpstr>CoFo Sans (Основной текст)</vt:lpstr>
      <vt:lpstr>Arial</vt:lpstr>
      <vt:lpstr>Calibri</vt:lpstr>
      <vt:lpstr>Times New Roman</vt:lpstr>
      <vt:lpstr>CoFo Sans</vt:lpstr>
      <vt:lpstr>Тема1</vt:lpstr>
      <vt:lpstr>Модель склонности клиента к приобретению машиноместа</vt:lpstr>
      <vt:lpstr>Презентация PowerPoint</vt:lpstr>
      <vt:lpstr>Презентация PowerPoint</vt:lpstr>
      <vt:lpstr>Выполнение работы:</vt:lpstr>
      <vt:lpstr>Просмотр предоставленных данных</vt:lpstr>
      <vt:lpstr>Количество пропусков в DF</vt:lpstr>
      <vt:lpstr>Подготовленные DF для Baseline</vt:lpstr>
      <vt:lpstr>Модель №1</vt:lpstr>
      <vt:lpstr>Презентация PowerPoint</vt:lpstr>
      <vt:lpstr>Модель №2</vt:lpstr>
      <vt:lpstr>Дроп дубликатов и коррелянтных колонок </vt:lpstr>
      <vt:lpstr>Проверка на дисбаланс</vt:lpstr>
      <vt:lpstr>Важность колонок</vt:lpstr>
      <vt:lpstr>Баланс классов с помощью SMOTE</vt:lpstr>
      <vt:lpstr>Модель №3</vt:lpstr>
      <vt:lpstr>Модель №4</vt:lpstr>
      <vt:lpstr>Анализ</vt:lpstr>
      <vt:lpstr>Вывод: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Timofey Palchak</cp:lastModifiedBy>
  <cp:revision>948</cp:revision>
  <dcterms:created xsi:type="dcterms:W3CDTF">2022-08-25T11:16:00Z</dcterms:created>
  <dcterms:modified xsi:type="dcterms:W3CDTF">2024-12-17T09:09:16Z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</Properties>
</file>